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91" r:id="rId7"/>
    <p:sldId id="292" r:id="rId8"/>
    <p:sldId id="275" r:id="rId9"/>
    <p:sldId id="285" r:id="rId10"/>
    <p:sldId id="286" r:id="rId11"/>
    <p:sldId id="287" r:id="rId12"/>
    <p:sldId id="288" r:id="rId13"/>
    <p:sldId id="265" r:id="rId14"/>
    <p:sldId id="261" r:id="rId15"/>
    <p:sldId id="273" r:id="rId16"/>
    <p:sldId id="262" r:id="rId17"/>
    <p:sldId id="263" r:id="rId18"/>
    <p:sldId id="274" r:id="rId19"/>
    <p:sldId id="264" r:id="rId20"/>
    <p:sldId id="266" r:id="rId21"/>
    <p:sldId id="290" r:id="rId22"/>
    <p:sldId id="271" r:id="rId23"/>
    <p:sldId id="272" r:id="rId24"/>
    <p:sldId id="268" r:id="rId25"/>
    <p:sldId id="269" r:id="rId26"/>
    <p:sldId id="2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35" autoAdjust="0"/>
    <p:restoredTop sz="94558"/>
  </p:normalViewPr>
  <p:slideViewPr>
    <p:cSldViewPr snapToGrid="0" snapToObjects="1">
      <p:cViewPr>
        <p:scale>
          <a:sx n="110" d="100"/>
          <a:sy n="110" d="100"/>
        </p:scale>
        <p:origin x="751"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Kirlin" userId="257411893_tp_box" providerId="OAuth2" clId="{84D9DCF5-0C7F-1E4B-895E-B6155EBC94A4}"/>
    <pc:docChg chg="custSel modSld">
      <pc:chgData name="Phillip Kirlin" userId="257411893_tp_box" providerId="OAuth2" clId="{84D9DCF5-0C7F-1E4B-895E-B6155EBC94A4}" dt="2020-10-13T21:07:43.085" v="0" actId="7634"/>
      <pc:docMkLst>
        <pc:docMk/>
      </pc:docMkLst>
      <pc:sldChg chg="addSp">
        <pc:chgData name="Phillip Kirlin" userId="257411893_tp_box" providerId="OAuth2" clId="{84D9DCF5-0C7F-1E4B-895E-B6155EBC94A4}" dt="2020-10-13T21:07:43.085" v="0" actId="7634"/>
        <pc:sldMkLst>
          <pc:docMk/>
          <pc:sldMk cId="3404069430" sldId="256"/>
        </pc:sldMkLst>
        <pc:inkChg chg="add">
          <ac:chgData name="Phillip Kirlin" userId="257411893_tp_box" providerId="OAuth2" clId="{84D9DCF5-0C7F-1E4B-895E-B6155EBC94A4}" dt="2020-10-13T21:07:43.085" v="0" actId="7634"/>
          <ac:inkMkLst>
            <pc:docMk/>
            <pc:sldMk cId="3404069430" sldId="256"/>
            <ac:inkMk id="4" creationId="{61DB62A2-EB2A-6C4E-981C-49E8083B2AEB}"/>
          </ac:inkMkLst>
        </pc:inkChg>
      </pc:sldChg>
      <pc:sldChg chg="addSp">
        <pc:chgData name="Phillip Kirlin" userId="257411893_tp_box" providerId="OAuth2" clId="{84D9DCF5-0C7F-1E4B-895E-B6155EBC94A4}" dt="2020-10-13T21:07:43.085" v="0" actId="7634"/>
        <pc:sldMkLst>
          <pc:docMk/>
          <pc:sldMk cId="3706939300" sldId="258"/>
        </pc:sldMkLst>
        <pc:inkChg chg="add">
          <ac:chgData name="Phillip Kirlin" userId="257411893_tp_box" providerId="OAuth2" clId="{84D9DCF5-0C7F-1E4B-895E-B6155EBC94A4}" dt="2020-10-13T21:07:43.085" v="0" actId="7634"/>
          <ac:inkMkLst>
            <pc:docMk/>
            <pc:sldMk cId="3706939300" sldId="258"/>
            <ac:inkMk id="3" creationId="{F7B62E2D-1B8D-9D40-A63A-DC0D54593633}"/>
          </ac:inkMkLst>
        </pc:inkChg>
      </pc:sldChg>
      <pc:sldChg chg="addSp">
        <pc:chgData name="Phillip Kirlin" userId="257411893_tp_box" providerId="OAuth2" clId="{84D9DCF5-0C7F-1E4B-895E-B6155EBC94A4}" dt="2020-10-13T21:07:43.085" v="0" actId="7634"/>
        <pc:sldMkLst>
          <pc:docMk/>
          <pc:sldMk cId="3415990946" sldId="259"/>
        </pc:sldMkLst>
        <pc:inkChg chg="add">
          <ac:chgData name="Phillip Kirlin" userId="257411893_tp_box" providerId="OAuth2" clId="{84D9DCF5-0C7F-1E4B-895E-B6155EBC94A4}" dt="2020-10-13T21:07:43.085" v="0" actId="7634"/>
          <ac:inkMkLst>
            <pc:docMk/>
            <pc:sldMk cId="3415990946" sldId="259"/>
            <ac:inkMk id="4" creationId="{7F3130BE-B4D4-294C-82CF-774C7560C05E}"/>
          </ac:inkMkLst>
        </pc:inkChg>
      </pc:sldChg>
      <pc:sldChg chg="addSp">
        <pc:chgData name="Phillip Kirlin" userId="257411893_tp_box" providerId="OAuth2" clId="{84D9DCF5-0C7F-1E4B-895E-B6155EBC94A4}" dt="2020-10-13T21:07:43.085" v="0" actId="7634"/>
        <pc:sldMkLst>
          <pc:docMk/>
          <pc:sldMk cId="1568146119" sldId="260"/>
        </pc:sldMkLst>
        <pc:inkChg chg="add">
          <ac:chgData name="Phillip Kirlin" userId="257411893_tp_box" providerId="OAuth2" clId="{84D9DCF5-0C7F-1E4B-895E-B6155EBC94A4}" dt="2020-10-13T21:07:43.085" v="0" actId="7634"/>
          <ac:inkMkLst>
            <pc:docMk/>
            <pc:sldMk cId="1568146119" sldId="260"/>
            <ac:inkMk id="4" creationId="{6B18EB5E-9422-EF4C-ACDA-E56127135CA3}"/>
          </ac:inkMkLst>
        </pc:inkChg>
      </pc:sldChg>
      <pc:sldChg chg="addSp">
        <pc:chgData name="Phillip Kirlin" userId="257411893_tp_box" providerId="OAuth2" clId="{84D9DCF5-0C7F-1E4B-895E-B6155EBC94A4}" dt="2020-10-13T21:07:43.085" v="0" actId="7634"/>
        <pc:sldMkLst>
          <pc:docMk/>
          <pc:sldMk cId="223700071" sldId="264"/>
        </pc:sldMkLst>
        <pc:inkChg chg="add">
          <ac:chgData name="Phillip Kirlin" userId="257411893_tp_box" providerId="OAuth2" clId="{84D9DCF5-0C7F-1E4B-895E-B6155EBC94A4}" dt="2020-10-13T21:07:43.085" v="0" actId="7634"/>
          <ac:inkMkLst>
            <pc:docMk/>
            <pc:sldMk cId="223700071" sldId="264"/>
            <ac:inkMk id="2" creationId="{CCCC268E-09A0-424B-B93C-296527AFA6CE}"/>
          </ac:inkMkLst>
        </pc:inkChg>
      </pc:sldChg>
      <pc:sldChg chg="addSp">
        <pc:chgData name="Phillip Kirlin" userId="257411893_tp_box" providerId="OAuth2" clId="{84D9DCF5-0C7F-1E4B-895E-B6155EBC94A4}" dt="2020-10-13T21:07:43.085" v="0" actId="7634"/>
        <pc:sldMkLst>
          <pc:docMk/>
          <pc:sldMk cId="1102967163" sldId="266"/>
        </pc:sldMkLst>
        <pc:inkChg chg="add">
          <ac:chgData name="Phillip Kirlin" userId="257411893_tp_box" providerId="OAuth2" clId="{84D9DCF5-0C7F-1E4B-895E-B6155EBC94A4}" dt="2020-10-13T21:07:43.085" v="0" actId="7634"/>
          <ac:inkMkLst>
            <pc:docMk/>
            <pc:sldMk cId="1102967163" sldId="266"/>
            <ac:inkMk id="4" creationId="{1894AB96-C0CD-C64D-A62B-FAD6C99126CD}"/>
          </ac:inkMkLst>
        </pc:inkChg>
      </pc:sldChg>
      <pc:sldChg chg="addSp">
        <pc:chgData name="Phillip Kirlin" userId="257411893_tp_box" providerId="OAuth2" clId="{84D9DCF5-0C7F-1E4B-895E-B6155EBC94A4}" dt="2020-10-13T21:07:43.085" v="0" actId="7634"/>
        <pc:sldMkLst>
          <pc:docMk/>
          <pc:sldMk cId="2847006104" sldId="267"/>
        </pc:sldMkLst>
        <pc:inkChg chg="add">
          <ac:chgData name="Phillip Kirlin" userId="257411893_tp_box" providerId="OAuth2" clId="{84D9DCF5-0C7F-1E4B-895E-B6155EBC94A4}" dt="2020-10-13T21:07:43.085" v="0" actId="7634"/>
          <ac:inkMkLst>
            <pc:docMk/>
            <pc:sldMk cId="2847006104" sldId="267"/>
            <ac:inkMk id="3" creationId="{FBE8AAC5-05BD-C048-B356-CB07164250FB}"/>
          </ac:inkMkLst>
        </pc:inkChg>
      </pc:sldChg>
      <pc:sldChg chg="addSp">
        <pc:chgData name="Phillip Kirlin" userId="257411893_tp_box" providerId="OAuth2" clId="{84D9DCF5-0C7F-1E4B-895E-B6155EBC94A4}" dt="2020-10-13T21:07:43.085" v="0" actId="7634"/>
        <pc:sldMkLst>
          <pc:docMk/>
          <pc:sldMk cId="1610013743" sldId="268"/>
        </pc:sldMkLst>
        <pc:inkChg chg="add">
          <ac:chgData name="Phillip Kirlin" userId="257411893_tp_box" providerId="OAuth2" clId="{84D9DCF5-0C7F-1E4B-895E-B6155EBC94A4}" dt="2020-10-13T21:07:43.085" v="0" actId="7634"/>
          <ac:inkMkLst>
            <pc:docMk/>
            <pc:sldMk cId="1610013743" sldId="268"/>
            <ac:inkMk id="4" creationId="{8DC7E0D5-281C-B048-86A0-9D90353C0217}"/>
          </ac:inkMkLst>
        </pc:inkChg>
      </pc:sldChg>
      <pc:sldChg chg="addSp">
        <pc:chgData name="Phillip Kirlin" userId="257411893_tp_box" providerId="OAuth2" clId="{84D9DCF5-0C7F-1E4B-895E-B6155EBC94A4}" dt="2020-10-13T21:07:43.085" v="0" actId="7634"/>
        <pc:sldMkLst>
          <pc:docMk/>
          <pc:sldMk cId="1652734698" sldId="274"/>
        </pc:sldMkLst>
        <pc:inkChg chg="add">
          <ac:chgData name="Phillip Kirlin" userId="257411893_tp_box" providerId="OAuth2" clId="{84D9DCF5-0C7F-1E4B-895E-B6155EBC94A4}" dt="2020-10-13T21:07:43.085" v="0" actId="7634"/>
          <ac:inkMkLst>
            <pc:docMk/>
            <pc:sldMk cId="1652734698" sldId="274"/>
            <ac:inkMk id="2" creationId="{B2A821ED-8849-5943-811A-E2B66CED12C7}"/>
          </ac:inkMkLst>
        </pc:inkChg>
      </pc:sldChg>
      <pc:sldChg chg="addSp">
        <pc:chgData name="Phillip Kirlin" userId="257411893_tp_box" providerId="OAuth2" clId="{84D9DCF5-0C7F-1E4B-895E-B6155EBC94A4}" dt="2020-10-13T21:07:43.085" v="0" actId="7634"/>
        <pc:sldMkLst>
          <pc:docMk/>
          <pc:sldMk cId="3851011688" sldId="275"/>
        </pc:sldMkLst>
        <pc:inkChg chg="add">
          <ac:chgData name="Phillip Kirlin" userId="257411893_tp_box" providerId="OAuth2" clId="{84D9DCF5-0C7F-1E4B-895E-B6155EBC94A4}" dt="2020-10-13T21:07:43.085" v="0" actId="7634"/>
          <ac:inkMkLst>
            <pc:docMk/>
            <pc:sldMk cId="3851011688" sldId="275"/>
            <ac:inkMk id="2" creationId="{F3F55010-1CBB-2646-8FA6-899D3B6C3DCB}"/>
          </ac:inkMkLst>
        </pc:inkChg>
      </pc:sldChg>
      <pc:sldChg chg="addSp">
        <pc:chgData name="Phillip Kirlin" userId="257411893_tp_box" providerId="OAuth2" clId="{84D9DCF5-0C7F-1E4B-895E-B6155EBC94A4}" dt="2020-10-13T21:07:43.085" v="0" actId="7634"/>
        <pc:sldMkLst>
          <pc:docMk/>
          <pc:sldMk cId="316641410" sldId="285"/>
        </pc:sldMkLst>
        <pc:inkChg chg="add">
          <ac:chgData name="Phillip Kirlin" userId="257411893_tp_box" providerId="OAuth2" clId="{84D9DCF5-0C7F-1E4B-895E-B6155EBC94A4}" dt="2020-10-13T21:07:43.085" v="0" actId="7634"/>
          <ac:inkMkLst>
            <pc:docMk/>
            <pc:sldMk cId="316641410" sldId="285"/>
            <ac:inkMk id="2" creationId="{34A9B135-C1C4-D04B-9272-72BA0E7EAA80}"/>
          </ac:inkMkLst>
        </pc:inkChg>
      </pc:sldChg>
      <pc:sldChg chg="addSp">
        <pc:chgData name="Phillip Kirlin" userId="257411893_tp_box" providerId="OAuth2" clId="{84D9DCF5-0C7F-1E4B-895E-B6155EBC94A4}" dt="2020-10-13T21:07:43.085" v="0" actId="7634"/>
        <pc:sldMkLst>
          <pc:docMk/>
          <pc:sldMk cId="3103211916" sldId="286"/>
        </pc:sldMkLst>
        <pc:inkChg chg="add">
          <ac:chgData name="Phillip Kirlin" userId="257411893_tp_box" providerId="OAuth2" clId="{84D9DCF5-0C7F-1E4B-895E-B6155EBC94A4}" dt="2020-10-13T21:07:43.085" v="0" actId="7634"/>
          <ac:inkMkLst>
            <pc:docMk/>
            <pc:sldMk cId="3103211916" sldId="286"/>
            <ac:inkMk id="4" creationId="{74E39852-7E10-0048-8FBC-EE2A0AAA63A0}"/>
          </ac:inkMkLst>
        </pc:inkChg>
      </pc:sldChg>
      <pc:sldChg chg="addSp">
        <pc:chgData name="Phillip Kirlin" userId="257411893_tp_box" providerId="OAuth2" clId="{84D9DCF5-0C7F-1E4B-895E-B6155EBC94A4}" dt="2020-10-13T21:07:43.085" v="0" actId="7634"/>
        <pc:sldMkLst>
          <pc:docMk/>
          <pc:sldMk cId="2903155397" sldId="287"/>
        </pc:sldMkLst>
        <pc:inkChg chg="add">
          <ac:chgData name="Phillip Kirlin" userId="257411893_tp_box" providerId="OAuth2" clId="{84D9DCF5-0C7F-1E4B-895E-B6155EBC94A4}" dt="2020-10-13T21:07:43.085" v="0" actId="7634"/>
          <ac:inkMkLst>
            <pc:docMk/>
            <pc:sldMk cId="2903155397" sldId="287"/>
            <ac:inkMk id="2" creationId="{876CF836-D741-9F45-BA8F-2FC83FC7FC0C}"/>
          </ac:inkMkLst>
        </pc:inkChg>
      </pc:sldChg>
      <pc:sldChg chg="addSp">
        <pc:chgData name="Phillip Kirlin" userId="257411893_tp_box" providerId="OAuth2" clId="{84D9DCF5-0C7F-1E4B-895E-B6155EBC94A4}" dt="2020-10-13T21:07:43.085" v="0" actId="7634"/>
        <pc:sldMkLst>
          <pc:docMk/>
          <pc:sldMk cId="1872127371" sldId="289"/>
        </pc:sldMkLst>
        <pc:inkChg chg="add">
          <ac:chgData name="Phillip Kirlin" userId="257411893_tp_box" providerId="OAuth2" clId="{84D9DCF5-0C7F-1E4B-895E-B6155EBC94A4}" dt="2020-10-13T21:07:43.085" v="0" actId="7634"/>
          <ac:inkMkLst>
            <pc:docMk/>
            <pc:sldMk cId="1872127371" sldId="289"/>
            <ac:inkMk id="4" creationId="{73246CBB-06EC-DE4E-A368-BD9B0953882A}"/>
          </ac:inkMkLst>
        </pc:ink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D453B-E3B3-2C4F-9F11-BC3EE983F9EF}" type="datetimeFigureOut">
              <a:rPr lang="en-US" smtClean="0"/>
              <a:t>10/16/2024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8F8F0F-8BAE-B04B-8BD1-4A8AFADEA29F}" type="slidenum">
              <a:rPr lang="en-US" smtClean="0"/>
              <a:t>‹#›</a:t>
            </a:fld>
            <a:endParaRPr lang="en-US"/>
          </a:p>
        </p:txBody>
      </p:sp>
    </p:spTree>
    <p:extLst>
      <p:ext uri="{BB962C8B-B14F-4D97-AF65-F5344CB8AC3E}">
        <p14:creationId xmlns:p14="http://schemas.microsoft.com/office/powerpoint/2010/main" val="38391365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P(D_1\</a:t>
            </a:r>
            <a:r>
              <a:rPr lang="en-US" sz="1200" kern="1200" dirty="0" err="1">
                <a:solidFill>
                  <a:schemeClr val="tx1"/>
                </a:solidFill>
                <a:latin typeface="+mn-lt"/>
                <a:ea typeface="+mn-ea"/>
                <a:cs typeface="+mn-cs"/>
              </a:rPr>
              <a:t>ldots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D_m</a:t>
            </a:r>
            <a:r>
              <a:rPr lang="en-US" sz="1200" kern="1200" dirty="0">
                <a:solidFill>
                  <a:schemeClr val="tx1"/>
                </a:solidFill>
                <a:latin typeface="+mn-lt"/>
                <a:ea typeface="+mn-ea"/>
                <a:cs typeface="+mn-cs"/>
              </a:rPr>
              <a:t>) = \sum_{</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=1}^k \Big(\prod_{j=1}^m P(</a:t>
            </a:r>
            <a:r>
              <a:rPr lang="en-US" sz="1200" kern="1200" dirty="0" err="1">
                <a:solidFill>
                  <a:schemeClr val="tx1"/>
                </a:solidFill>
                <a:latin typeface="+mn-lt"/>
                <a:ea typeface="+mn-ea"/>
                <a:cs typeface="+mn-cs"/>
              </a:rPr>
              <a:t>D_j</a:t>
            </a:r>
            <a:r>
              <a:rPr lang="en-US" sz="1200" kern="1200" dirty="0">
                <a:solidFill>
                  <a:schemeClr val="tx1"/>
                </a:solidFill>
                <a:latin typeface="+mn-lt"/>
                <a:ea typeface="+mn-ea"/>
                <a:cs typeface="+mn-cs"/>
              </a:rPr>
              <a:t>\mid </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)\Big)P(</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18F8F0F-8BAE-B04B-8BD1-4A8AFADEA29F}" type="slidenum">
              <a:rPr lang="en-US" smtClean="0"/>
              <a:t>20</a:t>
            </a:fld>
            <a:endParaRPr lang="en-US"/>
          </a:p>
        </p:txBody>
      </p:sp>
    </p:spTree>
    <p:extLst>
      <p:ext uri="{BB962C8B-B14F-4D97-AF65-F5344CB8AC3E}">
        <p14:creationId xmlns:p14="http://schemas.microsoft.com/office/powerpoint/2010/main" val="365949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7844BE-8CA6-4B4C-A666-F50AF2CDB16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782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46864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39578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442527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7844BE-8CA6-4B4C-A666-F50AF2CDB16E}" type="datetimeFigureOut">
              <a:rPr lang="en-US" smtClean="0"/>
              <a:t>10/16/2024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277265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7844BE-8CA6-4B4C-A666-F50AF2CDB16E}"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04379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7844BE-8CA6-4B4C-A666-F50AF2CDB16E}" type="datetimeFigureOut">
              <a:rPr lang="en-US" smtClean="0"/>
              <a:t>10/16/2024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328752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7844BE-8CA6-4B4C-A666-F50AF2CDB16E}" type="datetimeFigureOut">
              <a:rPr lang="en-US" smtClean="0"/>
              <a:t>10/16/2024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95545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844BE-8CA6-4B4C-A666-F50AF2CDB16E}" type="datetimeFigureOut">
              <a:rPr lang="en-US" smtClean="0"/>
              <a:t>10/16/2024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226963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844BE-8CA6-4B4C-A666-F50AF2CDB16E}"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15928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844BE-8CA6-4B4C-A666-F50AF2CDB16E}" type="datetimeFigureOut">
              <a:rPr lang="en-US" smtClean="0"/>
              <a:t>10/16/2024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76310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844BE-8CA6-4B4C-A666-F50AF2CDB16E}" type="datetimeFigureOut">
              <a:rPr lang="en-US" smtClean="0"/>
              <a:t>10/16/2024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703E-CC57-E94B-B957-BDEF69CBCD01}" type="slidenum">
              <a:rPr lang="en-US" smtClean="0"/>
              <a:t>‹#›</a:t>
            </a:fld>
            <a:endParaRPr lang="en-US"/>
          </a:p>
        </p:txBody>
      </p:sp>
    </p:spTree>
    <p:extLst>
      <p:ext uri="{BB962C8B-B14F-4D97-AF65-F5344CB8AC3E}">
        <p14:creationId xmlns:p14="http://schemas.microsoft.com/office/powerpoint/2010/main" val="366989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tif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More Statistical Inference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0406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5186126"/>
          </a:xfrm>
        </p:spPr>
        <p:txBody>
          <a:bodyPr/>
          <a:lstStyle/>
          <a:p>
            <a:r>
              <a:rPr lang="en-US" dirty="0"/>
              <a:t>Sometimes you only care about which hypothesis is more likely, and sometimes you need the actual probability.</a:t>
            </a:r>
          </a:p>
        </p:txBody>
      </p:sp>
      <p:pic>
        <p:nvPicPr>
          <p:cNvPr id="7" name="Picture 6"/>
          <p:cNvPicPr>
            <a:picLocks noChangeAspect="1"/>
          </p:cNvPicPr>
          <p:nvPr/>
        </p:nvPicPr>
        <p:blipFill>
          <a:blip r:embed="rId2"/>
          <a:stretch>
            <a:fillRect/>
          </a:stretch>
        </p:blipFill>
        <p:spPr>
          <a:xfrm>
            <a:off x="1532419" y="2555065"/>
            <a:ext cx="4585903" cy="960481"/>
          </a:xfrm>
          <a:prstGeom prst="rect">
            <a:avLst/>
          </a:prstGeom>
        </p:spPr>
      </p:pic>
      <p:pic>
        <p:nvPicPr>
          <p:cNvPr id="10" name="Picture 9"/>
          <p:cNvPicPr>
            <a:picLocks noChangeAspect="1"/>
          </p:cNvPicPr>
          <p:nvPr/>
        </p:nvPicPr>
        <p:blipFill>
          <a:blip r:embed="rId3"/>
          <a:stretch>
            <a:fillRect/>
          </a:stretch>
        </p:blipFill>
        <p:spPr>
          <a:xfrm>
            <a:off x="3118921" y="3671683"/>
            <a:ext cx="3307516" cy="1035686"/>
          </a:xfrm>
          <a:prstGeom prst="rect">
            <a:avLst/>
          </a:prstGeom>
        </p:spPr>
      </p:pic>
      <p:pic>
        <p:nvPicPr>
          <p:cNvPr id="11" name="Picture 10"/>
          <p:cNvPicPr>
            <a:picLocks noChangeAspect="1"/>
          </p:cNvPicPr>
          <p:nvPr/>
        </p:nvPicPr>
        <p:blipFill>
          <a:blip r:embed="rId4"/>
          <a:stretch>
            <a:fillRect/>
          </a:stretch>
        </p:blipFill>
        <p:spPr>
          <a:xfrm>
            <a:off x="3118921" y="5130573"/>
            <a:ext cx="4230462" cy="1083837"/>
          </a:xfrm>
          <a:prstGeom prst="rect">
            <a:avLst/>
          </a:prstGeom>
        </p:spPr>
      </p:pic>
    </p:spTree>
    <p:extLst>
      <p:ext uri="{BB962C8B-B14F-4D97-AF65-F5344CB8AC3E}">
        <p14:creationId xmlns:p14="http://schemas.microsoft.com/office/powerpoint/2010/main" val="31032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1E5F9-DD67-2B45-8E6C-B119CE9BB7DA}"/>
              </a:ext>
            </a:extLst>
          </p:cNvPr>
          <p:cNvPicPr>
            <a:picLocks noChangeAspect="1"/>
          </p:cNvPicPr>
          <p:nvPr/>
        </p:nvPicPr>
        <p:blipFill>
          <a:blip r:embed="rId2"/>
          <a:stretch>
            <a:fillRect/>
          </a:stretch>
        </p:blipFill>
        <p:spPr>
          <a:xfrm>
            <a:off x="200330" y="150532"/>
            <a:ext cx="4585903" cy="960481"/>
          </a:xfrm>
          <a:prstGeom prst="rect">
            <a:avLst/>
          </a:prstGeom>
        </p:spPr>
      </p:pic>
      <p:pic>
        <p:nvPicPr>
          <p:cNvPr id="5" name="Picture 4">
            <a:extLst>
              <a:ext uri="{FF2B5EF4-FFF2-40B4-BE49-F238E27FC236}">
                <a16:creationId xmlns:a16="http://schemas.microsoft.com/office/drawing/2014/main" id="{27B7ABC6-A80D-CD4F-98D1-D0FAC4F3FFA2}"/>
              </a:ext>
            </a:extLst>
          </p:cNvPr>
          <p:cNvPicPr>
            <a:picLocks noChangeAspect="1"/>
          </p:cNvPicPr>
          <p:nvPr/>
        </p:nvPicPr>
        <p:blipFill>
          <a:blip r:embed="rId3"/>
          <a:stretch>
            <a:fillRect/>
          </a:stretch>
        </p:blipFill>
        <p:spPr>
          <a:xfrm>
            <a:off x="5006719" y="150532"/>
            <a:ext cx="3936951" cy="1008640"/>
          </a:xfrm>
          <a:prstGeom prst="rect">
            <a:avLst/>
          </a:prstGeom>
        </p:spPr>
      </p:pic>
      <p:sp>
        <p:nvSpPr>
          <p:cNvPr id="6" name="Content Placeholder 2">
            <a:extLst>
              <a:ext uri="{FF2B5EF4-FFF2-40B4-BE49-F238E27FC236}">
                <a16:creationId xmlns:a16="http://schemas.microsoft.com/office/drawing/2014/main" id="{40AFBBD7-E5B1-F347-B33C-9E6CC241F75A}"/>
              </a:ext>
            </a:extLst>
          </p:cNvPr>
          <p:cNvSpPr>
            <a:spLocks noGrp="1"/>
          </p:cNvSpPr>
          <p:nvPr>
            <p:ph idx="1"/>
          </p:nvPr>
        </p:nvSpPr>
        <p:spPr>
          <a:xfrm>
            <a:off x="457200" y="1267416"/>
            <a:ext cx="8229600" cy="640934"/>
          </a:xfrm>
        </p:spPr>
        <p:txBody>
          <a:bodyPr/>
          <a:lstStyle/>
          <a:p>
            <a:r>
              <a:rPr lang="en-US" dirty="0"/>
              <a:t>In the robot problem, what is P(R3 | C)?</a:t>
            </a:r>
          </a:p>
        </p:txBody>
      </p:sp>
    </p:spTree>
    <p:extLst>
      <p:ext uri="{BB962C8B-B14F-4D97-AF65-F5344CB8AC3E}">
        <p14:creationId xmlns:p14="http://schemas.microsoft.com/office/powerpoint/2010/main" val="29031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640934"/>
          </a:xfrm>
        </p:spPr>
        <p:txBody>
          <a:bodyPr/>
          <a:lstStyle/>
          <a:p>
            <a:r>
              <a:rPr lang="en-US" dirty="0"/>
              <a:t>In the robot problem, what is P(R3 | C)?</a:t>
            </a:r>
          </a:p>
        </p:txBody>
      </p:sp>
      <p:pic>
        <p:nvPicPr>
          <p:cNvPr id="11" name="Picture 10"/>
          <p:cNvPicPr>
            <a:picLocks noChangeAspect="1"/>
          </p:cNvPicPr>
          <p:nvPr/>
        </p:nvPicPr>
        <p:blipFill>
          <a:blip r:embed="rId2"/>
          <a:stretch>
            <a:fillRect/>
          </a:stretch>
        </p:blipFill>
        <p:spPr>
          <a:xfrm>
            <a:off x="1709158" y="1580972"/>
            <a:ext cx="5264210" cy="1113161"/>
          </a:xfrm>
          <a:prstGeom prst="rect">
            <a:avLst/>
          </a:prstGeom>
        </p:spPr>
      </p:pic>
      <p:pic>
        <p:nvPicPr>
          <p:cNvPr id="12" name="Picture 11"/>
          <p:cNvPicPr>
            <a:picLocks noChangeAspect="1"/>
          </p:cNvPicPr>
          <p:nvPr/>
        </p:nvPicPr>
        <p:blipFill>
          <a:blip r:embed="rId3"/>
          <a:stretch>
            <a:fillRect/>
          </a:stretch>
        </p:blipFill>
        <p:spPr>
          <a:xfrm>
            <a:off x="1709158" y="2879103"/>
            <a:ext cx="5127477" cy="1169706"/>
          </a:xfrm>
          <a:prstGeom prst="rect">
            <a:avLst/>
          </a:prstGeom>
        </p:spPr>
      </p:pic>
      <p:pic>
        <p:nvPicPr>
          <p:cNvPr id="13" name="Picture 12"/>
          <p:cNvPicPr>
            <a:picLocks noChangeAspect="1"/>
          </p:cNvPicPr>
          <p:nvPr/>
        </p:nvPicPr>
        <p:blipFill>
          <a:blip r:embed="rId4"/>
          <a:stretch>
            <a:fillRect/>
          </a:stretch>
        </p:blipFill>
        <p:spPr>
          <a:xfrm>
            <a:off x="1709158" y="4401261"/>
            <a:ext cx="6041878" cy="1157630"/>
          </a:xfrm>
          <a:prstGeom prst="rect">
            <a:avLst/>
          </a:prstGeom>
        </p:spPr>
      </p:pic>
      <p:sp>
        <p:nvSpPr>
          <p:cNvPr id="14" name="TextBox 13"/>
          <p:cNvSpPr txBox="1"/>
          <p:nvPr/>
        </p:nvSpPr>
        <p:spPr>
          <a:xfrm>
            <a:off x="457200" y="5911343"/>
            <a:ext cx="8447518" cy="461665"/>
          </a:xfrm>
          <a:prstGeom prst="rect">
            <a:avLst/>
          </a:prstGeom>
          <a:noFill/>
        </p:spPr>
        <p:txBody>
          <a:bodyPr wrap="square" rtlCol="0">
            <a:spAutoFit/>
          </a:bodyPr>
          <a:lstStyle/>
          <a:p>
            <a:r>
              <a:rPr lang="en-US" sz="2400" dirty="0"/>
              <a:t>= (1/2 * 4/10) / (7/9 * 2/10 + 3/7 * 4/10 + 1/2 * 4/10) =~ 0.3795</a:t>
            </a:r>
          </a:p>
        </p:txBody>
      </p:sp>
    </p:spTree>
    <p:extLst>
      <p:ext uri="{BB962C8B-B14F-4D97-AF65-F5344CB8AC3E}">
        <p14:creationId xmlns:p14="http://schemas.microsoft.com/office/powerpoint/2010/main" val="24260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Posterior probability</a:t>
            </a:r>
          </a:p>
        </p:txBody>
      </p:sp>
      <p:sp>
        <p:nvSpPr>
          <p:cNvPr id="3" name="Content Placeholder 2"/>
          <p:cNvSpPr>
            <a:spLocks noGrp="1"/>
          </p:cNvSpPr>
          <p:nvPr>
            <p:ph idx="1"/>
          </p:nvPr>
        </p:nvSpPr>
        <p:spPr/>
        <p:txBody>
          <a:bodyPr/>
          <a:lstStyle/>
          <a:p>
            <a:r>
              <a:rPr lang="en-US" dirty="0"/>
              <a:t>If you need the actual posterior probability:</a:t>
            </a:r>
          </a:p>
          <a:p>
            <a:endParaRPr lang="en-US" dirty="0"/>
          </a:p>
          <a:p>
            <a:endParaRPr lang="en-US" dirty="0"/>
          </a:p>
          <a:p>
            <a:endParaRPr lang="en-US" dirty="0"/>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8456" y="2213089"/>
            <a:ext cx="5918200" cy="1092200"/>
          </a:xfrm>
          <a:prstGeom prst="rect">
            <a:avLst/>
          </a:prstGeom>
        </p:spPr>
      </p:pic>
      <p:pic>
        <p:nvPicPr>
          <p:cNvPr id="8" name="Picture 7"/>
          <p:cNvPicPr>
            <a:picLocks noChangeAspect="1"/>
          </p:cNvPicPr>
          <p:nvPr/>
        </p:nvPicPr>
        <p:blipFill>
          <a:blip r:embed="rId3"/>
          <a:stretch>
            <a:fillRect/>
          </a:stretch>
        </p:blipFill>
        <p:spPr>
          <a:xfrm>
            <a:off x="3554756" y="3567409"/>
            <a:ext cx="3822984" cy="1197095"/>
          </a:xfrm>
          <a:prstGeom prst="rect">
            <a:avLst/>
          </a:prstGeom>
        </p:spPr>
      </p:pic>
      <p:pic>
        <p:nvPicPr>
          <p:cNvPr id="10" name="Picture 9"/>
          <p:cNvPicPr>
            <a:picLocks noChangeAspect="1"/>
          </p:cNvPicPr>
          <p:nvPr/>
        </p:nvPicPr>
        <p:blipFill>
          <a:blip r:embed="rId4"/>
          <a:stretch>
            <a:fillRect/>
          </a:stretch>
        </p:blipFill>
        <p:spPr>
          <a:xfrm>
            <a:off x="3554756" y="5138594"/>
            <a:ext cx="4230462" cy="1083837"/>
          </a:xfrm>
          <a:prstGeom prst="rect">
            <a:avLst/>
          </a:prstGeom>
        </p:spPr>
      </p:pic>
    </p:spTree>
    <p:extLst>
      <p:ext uri="{BB962C8B-B14F-4D97-AF65-F5344CB8AC3E}">
        <p14:creationId xmlns:p14="http://schemas.microsoft.com/office/powerpoint/2010/main" val="224014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140896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332964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7184"/>
            <a:ext cx="8229600" cy="5778980"/>
          </a:xfrm>
        </p:spPr>
        <p:txBody>
          <a:bodyPr>
            <a:normAutofit lnSpcReduction="10000"/>
          </a:bodyPr>
          <a:lstStyle/>
          <a:p>
            <a:r>
              <a:rPr lang="en-US" dirty="0"/>
              <a:t>After concluding the patient has Ebola, House fires all his diagnosticians for their poor hypothesis testing skills and hires new ones. This new team does some background research and discovers if they are only going to consider the common cold and Ebola, then before the symptoms are even considered, there’s a 1% chance the patient has Ebola and a 99% chance they have a cold. </a:t>
            </a:r>
            <a:endParaRPr lang="en-US" dirty="0">
              <a:effectLst/>
            </a:endParaRPr>
          </a:p>
          <a:p>
            <a:r>
              <a:rPr lang="en-US" dirty="0"/>
              <a:t>What is the MAP hypothesis for the diagnosis? What is the posterior probability the patient has Ebola? </a:t>
            </a:r>
            <a:endParaRPr lang="en-US" dirty="0">
              <a:effectLst/>
            </a:endParaRPr>
          </a:p>
          <a:p>
            <a:endParaRPr lang="en-US" dirty="0"/>
          </a:p>
        </p:txBody>
      </p:sp>
    </p:spTree>
    <p:extLst>
      <p:ext uri="{BB962C8B-B14F-4D97-AF65-F5344CB8AC3E}">
        <p14:creationId xmlns:p14="http://schemas.microsoft.com/office/powerpoint/2010/main" val="30485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6682"/>
            <a:ext cx="8229600" cy="5879481"/>
          </a:xfrm>
        </p:spPr>
        <p:txBody>
          <a:bodyPr>
            <a:normAutofit fontScale="92500" lnSpcReduction="1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62822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0FDD8D-3F11-B749-9731-7854C8F39C50}"/>
              </a:ext>
            </a:extLst>
          </p:cNvPr>
          <p:cNvSpPr>
            <a:spLocks noGrp="1"/>
          </p:cNvSpPr>
          <p:nvPr>
            <p:ph idx="1"/>
          </p:nvPr>
        </p:nvSpPr>
        <p:spPr>
          <a:xfrm>
            <a:off x="-59266" y="0"/>
            <a:ext cx="4825999" cy="4487333"/>
          </a:xfrm>
        </p:spPr>
        <p:txBody>
          <a:bodyPr>
            <a:normAutofit fontScale="62500" lnSpcReduction="2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165273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548"/>
            <a:ext cx="8229600" cy="5687616"/>
          </a:xfrm>
        </p:spPr>
        <p:txBody>
          <a:bodyPr/>
          <a:lstStyle/>
          <a:p>
            <a:r>
              <a:rPr lang="en-US" dirty="0"/>
              <a:t>We can't solve this problem because we don’t have any information about the probability of Colleague 1 wearing a raincoat and Colleague 2 having wet hair occurring </a:t>
            </a:r>
            <a:r>
              <a:rPr lang="en-US" i="1" dirty="0"/>
              <a:t>simultaneously</a:t>
            </a:r>
            <a:r>
              <a:rPr lang="en-US" dirty="0"/>
              <a:t>. </a:t>
            </a:r>
          </a:p>
          <a:p>
            <a:r>
              <a:rPr lang="en-US" dirty="0">
                <a:effectLst/>
              </a:rPr>
              <a:t>We don't know P(C, W | R).</a:t>
            </a:r>
          </a:p>
          <a:p>
            <a:r>
              <a:rPr lang="en-US" dirty="0"/>
              <a:t>Let's make an </a:t>
            </a:r>
            <a:r>
              <a:rPr lang="en-US" i="1" dirty="0"/>
              <a:t>assumption</a:t>
            </a:r>
            <a:r>
              <a:rPr lang="en-US" dirty="0"/>
              <a:t> that C and W are conditionally independent given that it is raining (or not raining).</a:t>
            </a:r>
          </a:p>
          <a:p>
            <a:r>
              <a:rPr lang="en-US" dirty="0">
                <a:effectLst/>
              </a:rPr>
              <a:t>P(C, W | R) = P(C | R) * P(W | R)</a:t>
            </a:r>
          </a:p>
          <a:p>
            <a:pPr lvl="1"/>
            <a:r>
              <a:rPr lang="en-US" dirty="0"/>
              <a:t>(and similarly for given ~R)</a:t>
            </a:r>
            <a:endParaRPr lang="en-US" dirty="0">
              <a:effectLst/>
            </a:endParaRPr>
          </a:p>
          <a:p>
            <a:endParaRPr lang="en-US" dirty="0"/>
          </a:p>
        </p:txBody>
      </p:sp>
    </p:spTree>
    <p:extLst>
      <p:ext uri="{BB962C8B-B14F-4D97-AF65-F5344CB8AC3E}">
        <p14:creationId xmlns:p14="http://schemas.microsoft.com/office/powerpoint/2010/main" val="2237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r>
              <a:rPr lang="en-US" dirty="0"/>
              <a:t>Let event D = data we have observed.</a:t>
            </a:r>
          </a:p>
          <a:p>
            <a:r>
              <a:rPr lang="en-US" dirty="0"/>
              <a:t>Let events H</a:t>
            </a:r>
            <a:r>
              <a:rPr lang="en-US" baseline="-25000" dirty="0"/>
              <a:t>1</a:t>
            </a:r>
            <a:r>
              <a:rPr lang="en-US" dirty="0"/>
              <a:t>, …, </a:t>
            </a:r>
            <a:r>
              <a:rPr lang="en-US" dirty="0" err="1"/>
              <a:t>H</a:t>
            </a:r>
            <a:r>
              <a:rPr lang="en-US" baseline="-25000" dirty="0" err="1"/>
              <a:t>k</a:t>
            </a:r>
            <a:r>
              <a:rPr lang="en-US" dirty="0"/>
              <a:t> be events representing hypotheses we want to choose between.</a:t>
            </a:r>
          </a:p>
          <a:p>
            <a:r>
              <a:rPr lang="en-US" dirty="0"/>
              <a:t>Use D to pick the "best" H.</a:t>
            </a:r>
            <a:br>
              <a:rPr lang="en-US" dirty="0"/>
            </a:br>
            <a:endParaRPr lang="en-US" dirty="0"/>
          </a:p>
          <a:p>
            <a:r>
              <a:rPr lang="en-US" dirty="0"/>
              <a:t>There are two "standard" ways to do this, depending on what information we have available.</a:t>
            </a:r>
          </a:p>
        </p:txBody>
      </p:sp>
    </p:spTree>
    <p:extLst>
      <p:ext uri="{BB962C8B-B14F-4D97-AF65-F5344CB8AC3E}">
        <p14:creationId xmlns:p14="http://schemas.microsoft.com/office/powerpoint/2010/main" val="17686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319"/>
          </a:xfrm>
        </p:spPr>
        <p:txBody>
          <a:bodyPr>
            <a:normAutofit fontScale="90000"/>
          </a:bodyPr>
          <a:lstStyle/>
          <a:p>
            <a:r>
              <a:rPr lang="en-US" dirty="0"/>
              <a:t>Combining evidence</a:t>
            </a:r>
          </a:p>
        </p:txBody>
      </p:sp>
      <p:sp>
        <p:nvSpPr>
          <p:cNvPr id="3" name="Content Placeholder 2"/>
          <p:cNvSpPr>
            <a:spLocks noGrp="1"/>
          </p:cNvSpPr>
          <p:nvPr>
            <p:ph idx="1"/>
          </p:nvPr>
        </p:nvSpPr>
        <p:spPr>
          <a:xfrm>
            <a:off x="457200" y="977594"/>
            <a:ext cx="8229600" cy="5463558"/>
          </a:xfrm>
        </p:spPr>
        <p:txBody>
          <a:bodyPr>
            <a:normAutofit/>
          </a:bodyPr>
          <a:lstStyle/>
          <a:p>
            <a:r>
              <a:rPr lang="en-US" sz="2400" dirty="0"/>
              <a:t>It is very common to make this independence assumption for multiple pieces of evidence (data).</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where</a:t>
            </a:r>
          </a:p>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977" y="1937913"/>
            <a:ext cx="7656929" cy="85519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62470" y="3013173"/>
            <a:ext cx="5675674" cy="885911"/>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62470" y="4236248"/>
            <a:ext cx="4070414" cy="867616"/>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07629" y="5598367"/>
            <a:ext cx="5345231" cy="842785"/>
          </a:xfrm>
          <a:prstGeom prst="rect">
            <a:avLst/>
          </a:prstGeom>
        </p:spPr>
      </p:pic>
    </p:spTree>
    <p:extLst>
      <p:ext uri="{BB962C8B-B14F-4D97-AF65-F5344CB8AC3E}">
        <p14:creationId xmlns:p14="http://schemas.microsoft.com/office/powerpoint/2010/main" val="11029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C19-F5A7-0A43-A82A-56139D956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19D07E-689A-754F-A781-4E66C86290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428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26577"/>
            <a:ext cx="9144000" cy="3604846"/>
          </a:xfrm>
          <a:prstGeom prst="rect">
            <a:avLst/>
          </a:prstGeom>
        </p:spPr>
      </p:pic>
      <p:sp>
        <p:nvSpPr>
          <p:cNvPr id="6" name="Rectangle 5"/>
          <p:cNvSpPr/>
          <p:nvPr/>
        </p:nvSpPr>
        <p:spPr>
          <a:xfrm>
            <a:off x="1107440" y="457200"/>
            <a:ext cx="6959600" cy="1899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249680" y="4795520"/>
            <a:ext cx="6959600" cy="1899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480" y="2062480"/>
            <a:ext cx="751840" cy="4104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92160" y="1066800"/>
            <a:ext cx="670560" cy="5791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95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26577"/>
            <a:ext cx="9144000" cy="3604846"/>
          </a:xfrm>
          <a:prstGeom prst="rect">
            <a:avLst/>
          </a:prstGeom>
        </p:spPr>
      </p:pic>
    </p:spTree>
    <p:extLst>
      <p:ext uri="{BB962C8B-B14F-4D97-AF65-F5344CB8AC3E}">
        <p14:creationId xmlns:p14="http://schemas.microsoft.com/office/powerpoint/2010/main" val="393138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classification</a:t>
            </a:r>
          </a:p>
        </p:txBody>
      </p:sp>
      <p:sp>
        <p:nvSpPr>
          <p:cNvPr id="3" name="Content Placeholder 2"/>
          <p:cNvSpPr>
            <a:spLocks noGrp="1"/>
          </p:cNvSpPr>
          <p:nvPr>
            <p:ph idx="1"/>
          </p:nvPr>
        </p:nvSpPr>
        <p:spPr/>
        <p:txBody>
          <a:bodyPr>
            <a:normAutofit fontScale="92500" lnSpcReduction="20000"/>
          </a:bodyPr>
          <a:lstStyle/>
          <a:p>
            <a:r>
              <a:rPr lang="en-US" dirty="0"/>
              <a:t>Suppose you have an email and you want to know if it's spam or not.</a:t>
            </a:r>
          </a:p>
          <a:p>
            <a:r>
              <a:rPr lang="en-US" dirty="0"/>
              <a:t>In general, the probability of an email being spam is 20%.</a:t>
            </a:r>
          </a:p>
          <a:p>
            <a:r>
              <a:rPr lang="en-US" dirty="0"/>
              <a:t>Suppose you have a big list of words that "suggest" spam, like </a:t>
            </a:r>
            <a:r>
              <a:rPr lang="en-US" dirty="0" err="1"/>
              <a:t>viagra</a:t>
            </a:r>
            <a:r>
              <a:rPr lang="en-US" dirty="0"/>
              <a:t>, </a:t>
            </a:r>
            <a:r>
              <a:rPr lang="en-US" dirty="0" err="1"/>
              <a:t>cialis</a:t>
            </a:r>
            <a:r>
              <a:rPr lang="en-US" dirty="0"/>
              <a:t>, cash, ...</a:t>
            </a:r>
          </a:p>
          <a:p>
            <a:r>
              <a:rPr lang="en-US" dirty="0"/>
              <a:t>You have access to a large number of old emails that are correctly categorized as spam or not-spam.</a:t>
            </a:r>
          </a:p>
          <a:p>
            <a:r>
              <a:rPr lang="en-US" dirty="0"/>
              <a:t>How can you compute the probability that a new email is spam?</a:t>
            </a:r>
          </a:p>
        </p:txBody>
      </p:sp>
    </p:spTree>
    <p:extLst>
      <p:ext uri="{BB962C8B-B14F-4D97-AF65-F5344CB8AC3E}">
        <p14:creationId xmlns:p14="http://schemas.microsoft.com/office/powerpoint/2010/main" val="16100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5820"/>
            <a:ext cx="8229600" cy="5870344"/>
          </a:xfrm>
        </p:spPr>
        <p:txBody>
          <a:bodyPr/>
          <a:lstStyle/>
          <a:p>
            <a:r>
              <a:rPr lang="en-US" dirty="0"/>
              <a:t>Two hypotheses: spam and not-spam.</a:t>
            </a:r>
          </a:p>
          <a:p>
            <a:r>
              <a:rPr lang="en-US" dirty="0"/>
              <a:t>You know P(spam) and P(not-spam).</a:t>
            </a:r>
          </a:p>
          <a:p>
            <a:r>
              <a:rPr lang="en-US" dirty="0"/>
              <a:t>Suppose your word list has </a:t>
            </a:r>
            <a:r>
              <a:rPr lang="en-US" i="1" dirty="0"/>
              <a:t>m</a:t>
            </a:r>
            <a:r>
              <a:rPr lang="en-US" dirty="0"/>
              <a:t> words in it.</a:t>
            </a:r>
          </a:p>
          <a:p>
            <a:r>
              <a:rPr lang="en-US" dirty="0"/>
              <a:t>Our newly-observed email (our evidence/data) is the joint event W</a:t>
            </a:r>
            <a:r>
              <a:rPr lang="en-US" baseline="-25000" dirty="0"/>
              <a:t>1</a:t>
            </a:r>
            <a:r>
              <a:rPr lang="en-US" dirty="0"/>
              <a:t>, W</a:t>
            </a:r>
            <a:r>
              <a:rPr lang="en-US" baseline="-25000" dirty="0"/>
              <a:t>2</a:t>
            </a:r>
            <a:r>
              <a:rPr lang="en-US" dirty="0"/>
              <a:t>, …, </a:t>
            </a:r>
            <a:r>
              <a:rPr lang="en-US" dirty="0" err="1"/>
              <a:t>W</a:t>
            </a:r>
            <a:r>
              <a:rPr lang="en-US" baseline="-25000" dirty="0" err="1"/>
              <a:t>m</a:t>
            </a:r>
            <a:r>
              <a:rPr lang="en-US" dirty="0"/>
              <a:t> where each W</a:t>
            </a:r>
            <a:r>
              <a:rPr lang="en-US" baseline="-25000" dirty="0"/>
              <a:t>i</a:t>
            </a:r>
            <a:r>
              <a:rPr lang="en-US" dirty="0"/>
              <a:t> is true or false if the word is in the email or not.</a:t>
            </a:r>
          </a:p>
          <a:p>
            <a:r>
              <a:rPr lang="en-US" dirty="0"/>
              <a:t>Let's assume the words are all conditionally independent given the label (spam/not-spam), and that we can compute P(</a:t>
            </a:r>
            <a:r>
              <a:rPr lang="en-US" dirty="0" err="1"/>
              <a:t>W</a:t>
            </a:r>
            <a:r>
              <a:rPr lang="en-US" baseline="-25000" dirty="0" err="1"/>
              <a:t>i</a:t>
            </a:r>
            <a:r>
              <a:rPr lang="en-US" dirty="0" err="1"/>
              <a:t>|spam</a:t>
            </a:r>
            <a:r>
              <a:rPr lang="en-US" dirty="0"/>
              <a:t>) and P(</a:t>
            </a:r>
            <a:r>
              <a:rPr lang="en-US" dirty="0" err="1"/>
              <a:t>W</a:t>
            </a:r>
            <a:r>
              <a:rPr lang="en-US" baseline="-25000" dirty="0" err="1"/>
              <a:t>i</a:t>
            </a:r>
            <a:r>
              <a:rPr lang="en-US" dirty="0" err="1"/>
              <a:t>|not-spam</a:t>
            </a:r>
            <a:r>
              <a:rPr lang="en-US" dirty="0"/>
              <a:t>).</a:t>
            </a:r>
          </a:p>
        </p:txBody>
      </p:sp>
    </p:spTree>
    <p:extLst>
      <p:ext uri="{BB962C8B-B14F-4D97-AF65-F5344CB8AC3E}">
        <p14:creationId xmlns:p14="http://schemas.microsoft.com/office/powerpoint/2010/main" val="34580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154" y="613251"/>
            <a:ext cx="8371310" cy="793752"/>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0790" y="2024165"/>
            <a:ext cx="6176711" cy="78943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50790" y="3591800"/>
            <a:ext cx="5454877" cy="946048"/>
          </a:xfrm>
          <a:prstGeom prst="rect">
            <a:avLst/>
          </a:prstGeom>
        </p:spPr>
      </p:pic>
      <p:sp>
        <p:nvSpPr>
          <p:cNvPr id="9" name="TextBox 8"/>
          <p:cNvSpPr txBox="1"/>
          <p:nvPr/>
        </p:nvSpPr>
        <p:spPr>
          <a:xfrm>
            <a:off x="402034" y="4951921"/>
            <a:ext cx="8369627" cy="1077218"/>
          </a:xfrm>
          <a:prstGeom prst="rect">
            <a:avLst/>
          </a:prstGeom>
          <a:noFill/>
        </p:spPr>
        <p:txBody>
          <a:bodyPr wrap="square" rtlCol="0">
            <a:spAutoFit/>
          </a:bodyPr>
          <a:lstStyle/>
          <a:p>
            <a:r>
              <a:rPr lang="en-US" sz="3200" dirty="0"/>
              <a:t>The equation above is the basis for a probabilistic model called a </a:t>
            </a:r>
            <a:r>
              <a:rPr lang="en-US" sz="3200" i="1" dirty="0"/>
              <a:t>Naïve Bayes Classifier.</a:t>
            </a:r>
          </a:p>
        </p:txBody>
      </p:sp>
    </p:spTree>
    <p:extLst>
      <p:ext uri="{BB962C8B-B14F-4D97-AF65-F5344CB8AC3E}">
        <p14:creationId xmlns:p14="http://schemas.microsoft.com/office/powerpoint/2010/main" val="10583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hypothesis</a:t>
            </a:r>
          </a:p>
        </p:txBody>
      </p:sp>
      <p:sp>
        <p:nvSpPr>
          <p:cNvPr id="5" name="Content Placeholder 4"/>
          <p:cNvSpPr>
            <a:spLocks noGrp="1"/>
          </p:cNvSpPr>
          <p:nvPr>
            <p:ph idx="1"/>
          </p:nvPr>
        </p:nvSpPr>
        <p:spPr/>
        <p:txBody>
          <a:bodyPr/>
          <a:lstStyle/>
          <a:p>
            <a:r>
              <a:rPr lang="en-US" dirty="0"/>
              <a:t>The maximum likelihood hypothesis (H</a:t>
            </a:r>
            <a:r>
              <a:rPr lang="en-US" baseline="30000" dirty="0"/>
              <a:t>ML</a:t>
            </a:r>
            <a:r>
              <a:rPr lang="en-US" dirty="0"/>
              <a:t>) is the hypothesis that maximizes the probability of the data given that hypothesis.</a:t>
            </a:r>
          </a:p>
          <a:p>
            <a:endParaRPr lang="en-US" dirty="0"/>
          </a:p>
          <a:p>
            <a:endParaRPr lang="en-US" dirty="0"/>
          </a:p>
          <a:p>
            <a:r>
              <a:rPr lang="en-US" dirty="0"/>
              <a:t>How to use it: compute P(D | H</a:t>
            </a:r>
            <a:r>
              <a:rPr lang="en-US" baseline="-25000" dirty="0"/>
              <a:t>i</a:t>
            </a:r>
            <a:r>
              <a:rPr lang="en-US" dirty="0"/>
              <a:t>) for each hypothesis and select the one with the greatest value.</a:t>
            </a:r>
          </a:p>
          <a:p>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0940" y="3300186"/>
            <a:ext cx="5890350" cy="920824"/>
          </a:xfrm>
          <a:prstGeom prst="rect">
            <a:avLst/>
          </a:prstGeom>
        </p:spPr>
      </p:pic>
    </p:spTree>
    <p:extLst>
      <p:ext uri="{BB962C8B-B14F-4D97-AF65-F5344CB8AC3E}">
        <p14:creationId xmlns:p14="http://schemas.microsoft.com/office/powerpoint/2010/main" val="37069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Maximum a posteriori (MAP) hypothesis</a:t>
            </a:r>
          </a:p>
        </p:txBody>
      </p:sp>
      <p:sp>
        <p:nvSpPr>
          <p:cNvPr id="3" name="Content Placeholder 2"/>
          <p:cNvSpPr>
            <a:spLocks noGrp="1"/>
          </p:cNvSpPr>
          <p:nvPr>
            <p:ph idx="1"/>
          </p:nvPr>
        </p:nvSpPr>
        <p:spPr/>
        <p:txBody>
          <a:bodyPr/>
          <a:lstStyle/>
          <a:p>
            <a:r>
              <a:rPr lang="en-US" dirty="0"/>
              <a:t>The MAP hypothesis is the hypothesis that maximizes the posterior probability:</a:t>
            </a:r>
          </a:p>
          <a:p>
            <a:endParaRPr lang="en-US" dirty="0"/>
          </a:p>
          <a:p>
            <a:endParaRPr lang="en-US" dirty="0"/>
          </a:p>
          <a:p>
            <a:endParaRPr lang="en-US" dirty="0"/>
          </a:p>
          <a:p>
            <a:endParaRPr lang="en-US" dirty="0"/>
          </a:p>
          <a:p>
            <a:r>
              <a:rPr lang="en-US" dirty="0"/>
              <a:t>The P(D | H</a:t>
            </a:r>
            <a:r>
              <a:rPr lang="en-US" baseline="-25000" dirty="0"/>
              <a:t>i</a:t>
            </a:r>
            <a:r>
              <a:rPr lang="en-US" dirty="0"/>
              <a:t>) terms are now </a:t>
            </a:r>
            <a:r>
              <a:rPr lang="en-US" i="1" dirty="0"/>
              <a:t>weighted</a:t>
            </a:r>
            <a:r>
              <a:rPr lang="en-US" dirty="0"/>
              <a:t> by the hypothesis prior probabilities.</a:t>
            </a:r>
          </a:p>
        </p:txBody>
      </p:sp>
      <p:pic>
        <p:nvPicPr>
          <p:cNvPr id="5" name="Picture 4" descr="latexit-drag.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7211" y="2754790"/>
            <a:ext cx="4610357" cy="694266"/>
          </a:xfrm>
          <a:prstGeom prst="rect">
            <a:avLst/>
          </a:prstGeom>
        </p:spPr>
      </p:pic>
      <p:pic>
        <p:nvPicPr>
          <p:cNvPr id="6" name="Picture 5" descr="latexit-drag.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3036" y="3439686"/>
            <a:ext cx="4566966" cy="93291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11240" y="4473101"/>
            <a:ext cx="4499496" cy="631891"/>
          </a:xfrm>
          <a:prstGeom prst="rect">
            <a:avLst/>
          </a:prstGeom>
        </p:spPr>
      </p:pic>
    </p:spTree>
    <p:extLst>
      <p:ext uri="{BB962C8B-B14F-4D97-AF65-F5344CB8AC3E}">
        <p14:creationId xmlns:p14="http://schemas.microsoft.com/office/powerpoint/2010/main" val="3415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96678" cy="593319"/>
          </a:xfrm>
        </p:spPr>
        <p:txBody>
          <a:bodyPr>
            <a:normAutofit fontScale="90000"/>
          </a:bodyPr>
          <a:lstStyle/>
          <a:p>
            <a:r>
              <a:rPr lang="en-US" dirty="0"/>
              <a:t>One slide to rule them all</a:t>
            </a:r>
          </a:p>
        </p:txBody>
      </p:sp>
      <p:sp>
        <p:nvSpPr>
          <p:cNvPr id="3" name="Content Placeholder 2"/>
          <p:cNvSpPr>
            <a:spLocks noGrp="1"/>
          </p:cNvSpPr>
          <p:nvPr>
            <p:ph idx="1"/>
          </p:nvPr>
        </p:nvSpPr>
        <p:spPr>
          <a:xfrm>
            <a:off x="246703" y="959322"/>
            <a:ext cx="8762523" cy="5166842"/>
          </a:xfrm>
        </p:spPr>
        <p:txBody>
          <a:bodyPr>
            <a:noAutofit/>
          </a:bodyPr>
          <a:lstStyle/>
          <a:p>
            <a:r>
              <a:rPr lang="en-US" dirty="0"/>
              <a:t>The maximum likelihood hypothesis is the hypothesis that maximizes the probability of the observed data:</a:t>
            </a:r>
          </a:p>
          <a:p>
            <a:endParaRPr lang="en-US" dirty="0"/>
          </a:p>
          <a:p>
            <a:r>
              <a:rPr lang="en-US" dirty="0"/>
              <a:t>The MAP hypothesis is the hypothesis that maximizes the posterior probability given D:</a:t>
            </a:r>
          </a:p>
          <a:p>
            <a:endParaRPr lang="en-US" dirty="0"/>
          </a:p>
          <a:p>
            <a:r>
              <a:rPr lang="en-US" dirty="0"/>
              <a:t>P(H</a:t>
            </a:r>
            <a:r>
              <a:rPr lang="en-US" baseline="-25000" dirty="0"/>
              <a:t>i</a:t>
            </a:r>
            <a:r>
              <a:rPr lang="en-US" dirty="0"/>
              <a:t>) is called the prior probability (or just prior).</a:t>
            </a:r>
          </a:p>
          <a:p>
            <a:r>
              <a:rPr lang="en-US" dirty="0"/>
              <a:t>P(</a:t>
            </a:r>
            <a:r>
              <a:rPr lang="en-US" dirty="0" err="1"/>
              <a:t>H</a:t>
            </a:r>
            <a:r>
              <a:rPr lang="en-US" baseline="-25000" dirty="0" err="1"/>
              <a:t>i</a:t>
            </a:r>
            <a:r>
              <a:rPr lang="en-US" dirty="0" err="1"/>
              <a:t>|D</a:t>
            </a:r>
            <a:r>
              <a:rPr lang="en-US" dirty="0"/>
              <a:t>) is called the posterior probability.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7285" y="90489"/>
            <a:ext cx="1215240" cy="105388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1403" y="2523598"/>
            <a:ext cx="4276834" cy="668587"/>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90421" y="4152667"/>
            <a:ext cx="5556864" cy="678701"/>
          </a:xfrm>
          <a:prstGeom prst="rect">
            <a:avLst/>
          </a:prstGeom>
        </p:spPr>
      </p:pic>
    </p:spTree>
    <p:extLst>
      <p:ext uri="{BB962C8B-B14F-4D97-AF65-F5344CB8AC3E}">
        <p14:creationId xmlns:p14="http://schemas.microsoft.com/office/powerpoint/2010/main" val="15681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17386"/>
            <a:ext cx="8352656" cy="5708777"/>
          </a:xfrm>
        </p:spPr>
        <p:txBody>
          <a:bodyPr>
            <a:normAutofit fontScale="92500" lnSpcReduction="10000"/>
          </a:bodyPr>
          <a:lstStyle/>
          <a:p>
            <a:r>
              <a:rPr lang="en-US" dirty="0"/>
              <a:t>Two of my friends, Alice and Bob, bring cookies to the office!</a:t>
            </a:r>
          </a:p>
          <a:p>
            <a:r>
              <a:rPr lang="en-US" dirty="0"/>
              <a:t>Alice’s has baked an equal number of both chocolate chip and oatmeal raisin cookies.</a:t>
            </a:r>
          </a:p>
          <a:p>
            <a:r>
              <a:rPr lang="en-US" dirty="0"/>
              <a:t>Bob’s has baked chocolate chip and oatmeal raisin as well, but twice as many oatmeal raisin as chocolate chip.</a:t>
            </a:r>
          </a:p>
          <a:p>
            <a:r>
              <a:rPr lang="en-US" dirty="0"/>
              <a:t>I ask my friend to get me a cookie; they come back with an oatmeal raisin.</a:t>
            </a:r>
          </a:p>
          <a:p>
            <a:r>
              <a:rPr lang="en-US" dirty="0"/>
              <a:t>Is my cookie more likely to </a:t>
            </a:r>
            <a:br>
              <a:rPr lang="en-US" dirty="0"/>
            </a:br>
            <a:r>
              <a:rPr lang="en-US" dirty="0"/>
              <a:t>have been baked by Alice or </a:t>
            </a:r>
            <a:br>
              <a:rPr lang="en-US" dirty="0"/>
            </a:br>
            <a:r>
              <a:rPr lang="en-US" dirty="0"/>
              <a:t>Bob?</a:t>
            </a:r>
            <a:endParaRPr lang="en-US" dirty="0">
              <a:effectLst/>
            </a:endParaRPr>
          </a:p>
        </p:txBody>
      </p:sp>
      <p:pic>
        <p:nvPicPr>
          <p:cNvPr id="4" name="Picture 3"/>
          <p:cNvPicPr>
            <a:picLocks noChangeAspect="1"/>
          </p:cNvPicPr>
          <p:nvPr/>
        </p:nvPicPr>
        <p:blipFill>
          <a:blip r:embed="rId2"/>
          <a:stretch>
            <a:fillRect/>
          </a:stretch>
        </p:blipFill>
        <p:spPr>
          <a:xfrm>
            <a:off x="5763464" y="4093930"/>
            <a:ext cx="2923335" cy="1938298"/>
          </a:xfrm>
          <a:prstGeom prst="rect">
            <a:avLst/>
          </a:prstGeom>
        </p:spPr>
      </p:pic>
    </p:spTree>
    <p:extLst>
      <p:ext uri="{BB962C8B-B14F-4D97-AF65-F5344CB8AC3E}">
        <p14:creationId xmlns:p14="http://schemas.microsoft.com/office/powerpoint/2010/main" val="2823009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61788"/>
            <a:ext cx="8229600" cy="5664375"/>
          </a:xfrm>
        </p:spPr>
        <p:txBody>
          <a:bodyPr>
            <a:normAutofit fontScale="92500" lnSpcReduction="20000"/>
          </a:bodyPr>
          <a:lstStyle/>
          <a:p>
            <a:r>
              <a:rPr lang="en-US" dirty="0"/>
              <a:t>Two of my friends, Alice and Bob, bring cookies to the office!</a:t>
            </a:r>
          </a:p>
          <a:p>
            <a:r>
              <a:rPr lang="en-US" dirty="0"/>
              <a:t>Alice’s has baked an equal number of both chocolate chip and oatmeal raisin cookies.</a:t>
            </a:r>
          </a:p>
          <a:p>
            <a:r>
              <a:rPr lang="en-US" dirty="0"/>
              <a:t>Bob’s has baked chocolate chip and oatmeal raisin and as well, but twice as many oatmeal raisin as chocolate chip.</a:t>
            </a:r>
          </a:p>
          <a:p>
            <a:r>
              <a:rPr lang="en-US" dirty="0"/>
              <a:t>I ask my friend to get me a cookie.  </a:t>
            </a:r>
            <a:r>
              <a:rPr lang="en-US" b="1" dirty="0">
                <a:solidFill>
                  <a:srgbClr val="FF0000"/>
                </a:solidFill>
              </a:rPr>
              <a:t>Suppose I know that my friend picks Alice’s cookies 90% of the time.</a:t>
            </a:r>
            <a:r>
              <a:rPr lang="en-US" dirty="0"/>
              <a:t>  My friend comes back with a chocolate chip one.</a:t>
            </a:r>
          </a:p>
          <a:p>
            <a:r>
              <a:rPr lang="en-US" dirty="0"/>
              <a:t>Is my cookie more likely to have been baked by Alice or Bob?</a:t>
            </a:r>
          </a:p>
          <a:p>
            <a:endParaRPr lang="en-US" dirty="0"/>
          </a:p>
        </p:txBody>
      </p:sp>
    </p:spTree>
    <p:extLst>
      <p:ext uri="{BB962C8B-B14F-4D97-AF65-F5344CB8AC3E}">
        <p14:creationId xmlns:p14="http://schemas.microsoft.com/office/powerpoint/2010/main" val="1489735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007" y="275298"/>
            <a:ext cx="8802169" cy="5850866"/>
          </a:xfrm>
        </p:spPr>
        <p:txBody>
          <a:bodyPr>
            <a:normAutofit fontScale="9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38510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D985E9-DB02-E745-9AA6-7AE2D9F16040}"/>
              </a:ext>
            </a:extLst>
          </p:cNvPr>
          <p:cNvSpPr>
            <a:spLocks noGrp="1"/>
          </p:cNvSpPr>
          <p:nvPr>
            <p:ph idx="1"/>
          </p:nvPr>
        </p:nvSpPr>
        <p:spPr>
          <a:xfrm>
            <a:off x="1" y="0"/>
            <a:ext cx="5023556" cy="4041422"/>
          </a:xfrm>
        </p:spPr>
        <p:txBody>
          <a:bodyPr>
            <a:normAutofit fontScale="6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31664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26844</TotalTime>
  <Words>1572</Words>
  <Application>Microsoft Office PowerPoint</Application>
  <PresentationFormat>On-screen Show (4:3)</PresentationFormat>
  <Paragraphs>98</Paragraphs>
  <Slides>26</Slides>
  <Notes>1</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More Statistical Inference</vt:lpstr>
      <vt:lpstr>Review</vt:lpstr>
      <vt:lpstr>Maximum likelihood hypothesis</vt:lpstr>
      <vt:lpstr>Maximum a posteriori (MAP) hypothesis</vt:lpstr>
      <vt:lpstr>One slide to rule them all</vt:lpstr>
      <vt:lpstr>PowerPoint Presentation</vt:lpstr>
      <vt:lpstr>PowerPoint Presentation</vt:lpstr>
      <vt:lpstr>PowerPoint Presentation</vt:lpstr>
      <vt:lpstr>PowerPoint Presentation</vt:lpstr>
      <vt:lpstr>Probability vs hypothesis</vt:lpstr>
      <vt:lpstr>PowerPoint Presentation</vt:lpstr>
      <vt:lpstr>Probability vs hypothesis</vt:lpstr>
      <vt:lpstr>Posterior probability</vt:lpstr>
      <vt:lpstr>PowerPoint Presentation</vt:lpstr>
      <vt:lpstr>PowerPoint Presentation</vt:lpstr>
      <vt:lpstr>PowerPoint Presentation</vt:lpstr>
      <vt:lpstr>PowerPoint Presentation</vt:lpstr>
      <vt:lpstr>PowerPoint Presentation</vt:lpstr>
      <vt:lpstr>PowerPoint Presentation</vt:lpstr>
      <vt:lpstr>Combining evidence</vt:lpstr>
      <vt:lpstr>PowerPoint Presentation</vt:lpstr>
      <vt:lpstr>PowerPoint Presentation</vt:lpstr>
      <vt:lpstr>PowerPoint Presentation</vt:lpstr>
      <vt:lpstr>Spam classification</vt:lpstr>
      <vt:lpstr>PowerPoint Presentation</vt:lpstr>
      <vt:lpstr>PowerPoint Presentation</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Statistical Inference</dc:title>
  <dc:creator>Phillip Kirlin</dc:creator>
  <cp:lastModifiedBy>Phillips_Nathaniel</cp:lastModifiedBy>
  <cp:revision>23</cp:revision>
  <cp:lastPrinted>2023-10-23T17:21:25Z</cp:lastPrinted>
  <dcterms:created xsi:type="dcterms:W3CDTF">2014-10-23T14:19:32Z</dcterms:created>
  <dcterms:modified xsi:type="dcterms:W3CDTF">2024-10-17T04:52:52Z</dcterms:modified>
</cp:coreProperties>
</file>